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0" r:id="rId1"/>
  </p:sldMasterIdLst>
  <p:notesMasterIdLst>
    <p:notesMasterId r:id="rId16"/>
  </p:notesMasterIdLst>
  <p:sldIdLst>
    <p:sldId id="256" r:id="rId2"/>
    <p:sldId id="265" r:id="rId3"/>
    <p:sldId id="258" r:id="rId4"/>
    <p:sldId id="259" r:id="rId5"/>
    <p:sldId id="260" r:id="rId6"/>
    <p:sldId id="261" r:id="rId7"/>
    <p:sldId id="266" r:id="rId8"/>
    <p:sldId id="268" r:id="rId9"/>
    <p:sldId id="270" r:id="rId10"/>
    <p:sldId id="267" r:id="rId11"/>
    <p:sldId id="262" r:id="rId12"/>
    <p:sldId id="269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musin@mail.ru" initials="" lastIdx="2" clrIdx="0">
    <p:extLst>
      <p:ext uri="{19B8F6BF-5375-455C-9EA6-DF929625EA0E}">
        <p15:presenceInfo xmlns:p15="http://schemas.microsoft.com/office/powerpoint/2012/main" userId="18bf29b3f9b67288" providerId="Windows Live"/>
      </p:ext>
    </p:extLst>
  </p:cmAuthor>
  <p:cmAuthor id="2" name="Даниил Рязанов" initials="ДР" lastIdx="1" clrIdx="1">
    <p:extLst>
      <p:ext uri="{19B8F6BF-5375-455C-9EA6-DF929625EA0E}">
        <p15:presenceInfo xmlns:p15="http://schemas.microsoft.com/office/powerpoint/2012/main" userId="ffe94a66ca815b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6T14:27:14.357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2-07T05:50:54.893" idx="1">
    <p:pos x="5760" y="155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6T17:17:41.851" idx="2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564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42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855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183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433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3502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217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117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75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17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53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9894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6587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98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43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9442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931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162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comments" Target="../comments/comment1.xml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3939BF-4216-4EFB-8F24-05A0F2CD1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"/>
            <a:ext cx="12192000" cy="6858000"/>
          </a:xfrm>
          <a:prstGeom prst="rect">
            <a:avLst/>
          </a:prstGeom>
        </p:spPr>
      </p:pic>
      <p:sp>
        <p:nvSpPr>
          <p:cNvPr id="95" name="Заголовок 1"/>
          <p:cNvSpPr txBox="1"/>
          <p:nvPr/>
        </p:nvSpPr>
        <p:spPr>
          <a:xfrm>
            <a:off x="1505199" y="1818736"/>
            <a:ext cx="9058782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lnSpc>
                <a:spcPct val="90000"/>
              </a:lnSpc>
              <a:defRPr sz="4400" b="1">
                <a:solidFill>
                  <a:srgbClr val="222A3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ru-RU" dirty="0">
                <a:solidFill>
                  <a:schemeClr val="tx1">
                    <a:lumMod val="95000"/>
                  </a:schemeClr>
                </a:solidFill>
              </a:rPr>
              <a:t>Кейс «Умная копилка»</a:t>
            </a:r>
            <a:br>
              <a:rPr lang="ru-RU" dirty="0">
                <a:solidFill>
                  <a:schemeClr val="tx1">
                    <a:lumMod val="95000"/>
                  </a:schemeClr>
                </a:solidFill>
              </a:rPr>
            </a:br>
            <a:r>
              <a:rPr dirty="0" err="1">
                <a:solidFill>
                  <a:schemeClr val="tx1">
                    <a:lumMod val="95000"/>
                  </a:schemeClr>
                </a:solidFill>
              </a:rPr>
              <a:t>Команда</a:t>
            </a:r>
            <a:r>
              <a:rPr dirty="0">
                <a:solidFill>
                  <a:schemeClr val="tx1">
                    <a:lumMod val="95000"/>
                  </a:schemeClr>
                </a:solidFill>
              </a:rPr>
              <a:t> «</a:t>
            </a:r>
            <a:r>
              <a:rPr lang="ru-RU" dirty="0">
                <a:solidFill>
                  <a:schemeClr val="tx1">
                    <a:lumMod val="95000"/>
                  </a:schemeClr>
                </a:solidFill>
              </a:rPr>
              <a:t>Кенгурята</a:t>
            </a:r>
            <a:r>
              <a:rPr dirty="0">
                <a:solidFill>
                  <a:schemeClr val="tx1">
                    <a:lumMod val="95000"/>
                  </a:schemeClr>
                </a:solidFill>
              </a:rPr>
              <a:t>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36606-9527-A1B7-EDD1-DD8845592AD5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7" name="Рисунок 6" descr="Изображение выглядит как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2294C7D5-E055-36BB-5632-B75E34E70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823" y="246479"/>
            <a:ext cx="826675" cy="832270"/>
          </a:xfrm>
          <a:prstGeom prst="rect">
            <a:avLst/>
          </a:prstGeom>
        </p:spPr>
      </p:pic>
      <p:pic>
        <p:nvPicPr>
          <p:cNvPr id="9" name="Рисунок 8" descr="Изображение выглядит как логотип, Графика, Шрифт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4A180F31-054B-65D4-6FD5-09E970E16A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98" y="-107824"/>
            <a:ext cx="1222423" cy="1353711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искусство, круг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23F8033-B40F-C6B1-67FB-04410202E7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733" y="152897"/>
            <a:ext cx="828751" cy="83227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логотип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C4086DB-4DC9-2FA7-CAB7-DC8605CC30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90" y="103975"/>
            <a:ext cx="1222423" cy="91049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D23D005-8FEB-AC1E-0D91-3F2108FADBD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64884"/>
          <a:stretch/>
        </p:blipFill>
        <p:spPr>
          <a:xfrm>
            <a:off x="7257013" y="175110"/>
            <a:ext cx="815340" cy="1397147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реугольник, Симметрия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D5C1FC74-66EE-AB28-1573-AF561770BA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77" b="89785" l="6471" r="90000">
                        <a14:foregroundMark x1="6471" y1="50538" x2="6471" y2="50538"/>
                        <a14:foregroundMark x1="89412" y1="50538" x2="89412" y2="50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977" y="39698"/>
            <a:ext cx="949670" cy="10390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3091F-672C-96E7-CB3C-72636789CF6E}"/>
              </a:ext>
            </a:extLst>
          </p:cNvPr>
          <p:cNvSpPr txBox="1"/>
          <p:nvPr/>
        </p:nvSpPr>
        <p:spPr>
          <a:xfrm>
            <a:off x="5374070" y="4046416"/>
            <a:ext cx="3765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/>
              <a:t>Даниил Рязанов </a:t>
            </a:r>
          </a:p>
          <a:p>
            <a:pPr algn="r"/>
            <a:r>
              <a:rPr lang="ru-RU" sz="2000" dirty="0"/>
              <a:t>Илья Зайцев</a:t>
            </a:r>
          </a:p>
          <a:p>
            <a:pPr algn="r"/>
            <a:r>
              <a:rPr lang="ru-RU" sz="2000" dirty="0"/>
              <a:t> Успенский Константин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CA69E-4A07-4304-BDF8-2C2E39EA162C}"/>
              </a:ext>
            </a:extLst>
          </p:cNvPr>
          <p:cNvSpPr txBox="1"/>
          <p:nvPr/>
        </p:nvSpPr>
        <p:spPr>
          <a:xfrm>
            <a:off x="3162300" y="274320"/>
            <a:ext cx="7726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tx1"/>
                </a:solidFill>
              </a:rPr>
              <a:t>Программная часть</a:t>
            </a: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4E794D49-040A-416A-B116-AD7A67F72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193" y="1509041"/>
            <a:ext cx="2336188" cy="155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1B78EE-C663-4D4B-9EBA-A61BCF105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4367" y="1509042"/>
            <a:ext cx="1557459" cy="15574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38FEC9E-549D-42FA-BEEC-BB5D633422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63" y="1545915"/>
            <a:ext cx="4423953" cy="4423953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04D29A7-A5E6-4D1E-AFE1-D885F1AA0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33" y="990627"/>
            <a:ext cx="2651760" cy="2594291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</p:spPr>
      </p:pic>
      <p:pic>
        <p:nvPicPr>
          <p:cNvPr id="17" name="Picture 4" descr="Picture background">
            <a:extLst>
              <a:ext uri="{FF2B5EF4-FFF2-40B4-BE49-F238E27FC236}">
                <a16:creationId xmlns:a16="http://schemas.microsoft.com/office/drawing/2014/main" id="{9E623DC5-9A06-4D7F-8166-C755EE195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67" y="3867065"/>
            <a:ext cx="2594291" cy="2594291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10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/>
          <p:nvPr/>
        </p:nvSpPr>
        <p:spPr>
          <a:xfrm>
            <a:off x="45719" y="0"/>
            <a:ext cx="121005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4400" b="1">
                <a:solidFill>
                  <a:srgbClr val="333F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1C375B-4893-4BE2-A77E-4A0A4D1D8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30" y="487681"/>
            <a:ext cx="10329946" cy="5670882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DC4FD-B4BB-4BA6-8681-DD6989912F15}"/>
              </a:ext>
            </a:extLst>
          </p:cNvPr>
          <p:cNvSpPr txBox="1"/>
          <p:nvPr/>
        </p:nvSpPr>
        <p:spPr>
          <a:xfrm>
            <a:off x="2232660" y="378822"/>
            <a:ext cx="7726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tx1"/>
                </a:solidFill>
              </a:rPr>
              <a:t>Функции и возможности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18F8FD2-63CD-497D-8B95-54D8FACE95B7}"/>
              </a:ext>
            </a:extLst>
          </p:cNvPr>
          <p:cNvSpPr/>
          <p:nvPr/>
        </p:nvSpPr>
        <p:spPr>
          <a:xfrm>
            <a:off x="679558" y="1439693"/>
            <a:ext cx="745424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sz="2000" dirty="0" err="1"/>
              <a:t>SmartBank</a:t>
            </a:r>
            <a:r>
              <a:rPr lang="en-US" sz="2000" dirty="0"/>
              <a:t> </a:t>
            </a:r>
            <a:r>
              <a:rPr lang="ru-RU" sz="2000" dirty="0"/>
              <a:t>различает номиналы монет и подсчитывает их сумму.</a:t>
            </a:r>
            <a:endParaRPr lang="en-US" sz="2000" dirty="0"/>
          </a:p>
          <a:p>
            <a:pPr marL="285750" indent="-285750">
              <a:buBlip>
                <a:blip r:embed="rId2"/>
              </a:buBlip>
            </a:pPr>
            <a:r>
              <a:rPr lang="en-US" sz="2000" dirty="0" err="1"/>
              <a:t>SmartBank</a:t>
            </a:r>
            <a:r>
              <a:rPr lang="en-US" sz="2000" dirty="0"/>
              <a:t> </a:t>
            </a:r>
            <a:r>
              <a:rPr lang="ru-RU" sz="2000" dirty="0"/>
              <a:t>может вести статистику накоплений.</a:t>
            </a:r>
          </a:p>
          <a:p>
            <a:pPr marL="285750" indent="-285750">
              <a:buBlip>
                <a:blip r:embed="rId2"/>
              </a:buBlip>
            </a:pPr>
            <a:r>
              <a:rPr lang="ru-RU" sz="2000" dirty="0"/>
              <a:t>После пополнения </a:t>
            </a:r>
            <a:r>
              <a:rPr lang="en-US" sz="2000" dirty="0" err="1"/>
              <a:t>SmartBank</a:t>
            </a:r>
            <a:r>
              <a:rPr lang="en-US" sz="2000" dirty="0"/>
              <a:t> </a:t>
            </a:r>
            <a:r>
              <a:rPr lang="ru-RU" sz="2000" dirty="0"/>
              <a:t>присылает уведомление в </a:t>
            </a:r>
            <a:r>
              <a:rPr lang="en-US" sz="2000" dirty="0"/>
              <a:t>Telegram.</a:t>
            </a:r>
          </a:p>
          <a:p>
            <a:pPr marL="285750" indent="-285750">
              <a:buBlip>
                <a:blip r:embed="rId2"/>
              </a:buBlip>
            </a:pPr>
            <a:r>
              <a:rPr lang="ru-RU" sz="2000" dirty="0"/>
              <a:t>Циферблат автоматически отключается по истечении минуты бездействия.</a:t>
            </a:r>
          </a:p>
          <a:p>
            <a:pPr marL="285750" indent="-285750">
              <a:buBlip>
                <a:blip r:embed="rId2"/>
              </a:buBlip>
            </a:pPr>
            <a:r>
              <a:rPr lang="ru-RU" sz="2000" dirty="0"/>
              <a:t>Устройство автоматически пробуждается при пополнении.</a:t>
            </a:r>
          </a:p>
          <a:p>
            <a:pPr marL="285750" indent="-285750">
              <a:buBlip>
                <a:blip r:embed="rId2"/>
              </a:buBlip>
            </a:pPr>
            <a:r>
              <a:rPr lang="ru-RU" sz="2000" dirty="0"/>
              <a:t>Питание по </a:t>
            </a:r>
            <a:r>
              <a:rPr lang="en-US" sz="2000" dirty="0"/>
              <a:t>USB.</a:t>
            </a:r>
            <a:endParaRPr lang="ru-RU" sz="2000" dirty="0"/>
          </a:p>
          <a:p>
            <a:pPr marL="285750" indent="-285750">
              <a:buBlip>
                <a:blip r:embed="rId2"/>
              </a:buBlip>
            </a:pPr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06EA4A-1655-4093-B148-CA2704FDC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0"/>
          <a:stretch/>
        </p:blipFill>
        <p:spPr>
          <a:xfrm>
            <a:off x="8436928" y="1892573"/>
            <a:ext cx="3512841" cy="4319065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2929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/>
          <p:nvPr/>
        </p:nvSpPr>
        <p:spPr>
          <a:xfrm>
            <a:off x="45719" y="0"/>
            <a:ext cx="121005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4400" b="1">
                <a:solidFill>
                  <a:srgbClr val="333F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Выводы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24BB35E-3BDD-4962-8269-8D5AA8619337}"/>
              </a:ext>
            </a:extLst>
          </p:cNvPr>
          <p:cNvSpPr/>
          <p:nvPr/>
        </p:nvSpPr>
        <p:spPr>
          <a:xfrm>
            <a:off x="679557" y="1439693"/>
            <a:ext cx="8490569" cy="2261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ru-RU" sz="2000" dirty="0"/>
              <a:t>Получилось создать рабочий макет.</a:t>
            </a:r>
          </a:p>
          <a:p>
            <a:pPr marL="285750" indent="-285750">
              <a:buBlip>
                <a:blip r:embed="rId2"/>
              </a:buBlip>
            </a:pPr>
            <a:r>
              <a:rPr lang="ru-RU" sz="2000" dirty="0"/>
              <a:t>Возможно внесение доработок и улучшений в устройство.</a:t>
            </a:r>
          </a:p>
          <a:p>
            <a:pPr marL="285750" indent="-285750">
              <a:buBlip>
                <a:blip r:embed="rId2"/>
              </a:buBlip>
            </a:pPr>
            <a:r>
              <a:rPr lang="ru-RU" sz="2000" dirty="0"/>
              <a:t>Решена интересная техническая задача.</a:t>
            </a:r>
          </a:p>
          <a:p>
            <a:pPr marL="285750" indent="-285750">
              <a:buBlip>
                <a:blip r:embed="rId2"/>
              </a:buBlip>
            </a:pPr>
            <a:r>
              <a:rPr lang="ru-RU" sz="2000" dirty="0"/>
              <a:t>Полученные разработки можно использовать в других сферах, например, для классификации и сортировки пластиковых пробок.</a:t>
            </a:r>
          </a:p>
          <a:p>
            <a:pPr marL="285750" indent="-285750">
              <a:buBlip>
                <a:blip r:embed="rId2"/>
              </a:buBlip>
            </a:pPr>
            <a:endParaRPr lang="ru-RU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8ED7208-7180-403C-AB4A-0454CA27B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490" y="3211287"/>
            <a:ext cx="4572000" cy="3429000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Заголовок 1"/>
          <p:cNvSpPr txBox="1"/>
          <p:nvPr/>
        </p:nvSpPr>
        <p:spPr>
          <a:xfrm>
            <a:off x="1402080" y="-403508"/>
            <a:ext cx="9144689" cy="18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4400" b="1">
                <a:solidFill>
                  <a:srgbClr val="333F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Состав команды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Рисунок 2" descr="Изображение выглядит как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DF539791-442D-50B2-8C18-94AD189182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181" y="0"/>
            <a:ext cx="863979" cy="869826"/>
          </a:xfrm>
          <a:prstGeom prst="rect">
            <a:avLst/>
          </a:prstGeom>
        </p:spPr>
      </p:pic>
      <p:pic>
        <p:nvPicPr>
          <p:cNvPr id="5" name="Рисунок 4" descr="Изображение выглядит как искусство, круг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9F42969-6CCD-697D-0FEA-24A212F12B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519" y="-10672"/>
            <a:ext cx="887401" cy="891169"/>
          </a:xfrm>
          <a:prstGeom prst="rect">
            <a:avLst/>
          </a:prstGeom>
        </p:spPr>
      </p:pic>
      <p:pic>
        <p:nvPicPr>
          <p:cNvPr id="7" name="Рисунок 6" descr="Изображение выглядит как логотип, Графика, Шрифт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65BD2602-54DD-684C-41B8-95D8E48BAA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-282272"/>
            <a:ext cx="1295257" cy="143436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CEE63D-9661-C16A-74F5-24C4B6084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22" y="1013892"/>
            <a:ext cx="2979894" cy="3973193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BE8FC948-FC00-4A16-D80C-751ACD982D8F}"/>
              </a:ext>
            </a:extLst>
          </p:cNvPr>
          <p:cNvSpPr/>
          <p:nvPr/>
        </p:nvSpPr>
        <p:spPr>
          <a:xfrm>
            <a:off x="517976" y="5329112"/>
            <a:ext cx="3292385" cy="1029987"/>
          </a:xfrm>
          <a:prstGeom prst="roundRect">
            <a:avLst/>
          </a:prstGeom>
          <a:solidFill>
            <a:schemeClr val="bg2">
              <a:lumMod val="50000"/>
              <a:alpha val="44000"/>
            </a:schemeClr>
          </a:solidFill>
          <a:ln w="41275">
            <a:solidFill>
              <a:schemeClr val="tx2">
                <a:lumMod val="75000"/>
              </a:schemeClr>
            </a:solidFill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</a:rPr>
              <a:t>Даниил Рязанов</a:t>
            </a:r>
            <a:endParaRPr lang="ru-RU" sz="20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t.me/</a:t>
            </a:r>
            <a:r>
              <a:rPr lang="en-US" dirty="0" err="1">
                <a:solidFill>
                  <a:schemeClr val="tx1"/>
                </a:solidFill>
              </a:rPr>
              <a:t>MrRyabena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github.com/MrRyabena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F3E9871-92C1-3651-F556-AEAB4659B2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807"/>
          <a:stretch/>
        </p:blipFill>
        <p:spPr>
          <a:xfrm>
            <a:off x="4606051" y="1013892"/>
            <a:ext cx="2979895" cy="3973193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9A9B167E-3C14-069F-C39D-0D82FB3AE421}"/>
              </a:ext>
            </a:extLst>
          </p:cNvPr>
          <p:cNvSpPr/>
          <p:nvPr/>
        </p:nvSpPr>
        <p:spPr>
          <a:xfrm>
            <a:off x="4449805" y="5329112"/>
            <a:ext cx="3292385" cy="1029987"/>
          </a:xfrm>
          <a:prstGeom prst="roundRect">
            <a:avLst/>
          </a:prstGeom>
          <a:solidFill>
            <a:schemeClr val="bg2">
              <a:lumMod val="50000"/>
              <a:alpha val="44000"/>
            </a:schemeClr>
          </a:solidFill>
          <a:ln w="41275">
            <a:solidFill>
              <a:schemeClr val="tx2">
                <a:lumMod val="75000"/>
              </a:schemeClr>
            </a:solidFill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</a:rPr>
              <a:t>Илья Зайцев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t.me/</a:t>
            </a:r>
            <a:r>
              <a:rPr lang="en-US" dirty="0" err="1">
                <a:solidFill>
                  <a:schemeClr val="tx1"/>
                </a:solidFill>
              </a:rPr>
              <a:t>saitsevil</a:t>
            </a:r>
            <a:endParaRPr lang="ru-RU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github.com/Ilia-3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8A56D53-AD3C-675C-288E-8784301AB5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424" y="1013893"/>
            <a:ext cx="3063724" cy="4084963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EAB6D131-F938-924E-C95C-52CD6D38B373}"/>
              </a:ext>
            </a:extLst>
          </p:cNvPr>
          <p:cNvSpPr/>
          <p:nvPr/>
        </p:nvSpPr>
        <p:spPr>
          <a:xfrm>
            <a:off x="8577094" y="5329112"/>
            <a:ext cx="3292385" cy="1029987"/>
          </a:xfrm>
          <a:prstGeom prst="roundRect">
            <a:avLst/>
          </a:prstGeom>
          <a:solidFill>
            <a:schemeClr val="bg2">
              <a:lumMod val="50000"/>
              <a:alpha val="44000"/>
            </a:schemeClr>
          </a:solidFill>
          <a:ln w="41275">
            <a:solidFill>
              <a:schemeClr val="tx2">
                <a:lumMod val="75000"/>
              </a:schemeClr>
            </a:solidFill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</a:rPr>
              <a:t>Константин Успенский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t.me/Lacosta_111</a:t>
            </a:r>
            <a:endParaRPr lang="ru-RU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github.com/Lacosta0111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5A949-F793-F03F-78DC-AD842190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9789" y="245725"/>
            <a:ext cx="6330274" cy="117478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				</a:t>
            </a:r>
            <a:r>
              <a:rPr lang="ru-RU" sz="3600" b="1" dirty="0">
                <a:solidFill>
                  <a:schemeClr val="tx1">
                    <a:lumMod val="95000"/>
                  </a:schemeClr>
                </a:solidFill>
              </a:rPr>
              <a:t>Проблема</a:t>
            </a:r>
            <a:br>
              <a:rPr lang="ru-RU" dirty="0">
                <a:solidFill>
                  <a:srgbClr val="002060"/>
                </a:solidFill>
              </a:rPr>
            </a:br>
            <a:endParaRPr lang="ru-RU" dirty="0"/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974BD950-055E-EF0E-FE76-6A1F71F2F126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6" r="26076"/>
          <a:stretch>
            <a:fillRect/>
          </a:stretch>
        </p:blipFill>
        <p:spPr bwMode="auto">
          <a:xfrm>
            <a:off x="7859950" y="0"/>
            <a:ext cx="4510282" cy="6892719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</a:ln>
          <a:effectLst>
            <a:innerShdw blurRad="57150" dist="38100" dir="14460000">
              <a:srgbClr val="000000">
                <a:alpha val="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Picture background">
            <a:extLst>
              <a:ext uri="{FF2B5EF4-FFF2-40B4-BE49-F238E27FC236}">
                <a16:creationId xmlns:a16="http://schemas.microsoft.com/office/drawing/2014/main" id="{085478B0-26FF-B591-4466-648197ED4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56221" y="1989221"/>
            <a:ext cx="1592179" cy="159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60" name="Picture 12" descr="Picture background">
            <a:extLst>
              <a:ext uri="{FF2B5EF4-FFF2-40B4-BE49-F238E27FC236}">
                <a16:creationId xmlns:a16="http://schemas.microsoft.com/office/drawing/2014/main" id="{88BC50FB-BE83-9C9E-07D8-D829CA1C7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01" y="1160623"/>
            <a:ext cx="5103103" cy="3109924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Блок-схема: альтернативный процесс 13">
            <a:extLst>
              <a:ext uri="{FF2B5EF4-FFF2-40B4-BE49-F238E27FC236}">
                <a16:creationId xmlns:a16="http://schemas.microsoft.com/office/drawing/2014/main" id="{3906CA9C-7978-9BA5-6FF7-F24E41CCEBB2}"/>
              </a:ext>
            </a:extLst>
          </p:cNvPr>
          <p:cNvSpPr/>
          <p:nvPr/>
        </p:nvSpPr>
        <p:spPr>
          <a:xfrm>
            <a:off x="599515" y="4563342"/>
            <a:ext cx="6244633" cy="2048933"/>
          </a:xfrm>
          <a:prstGeom prst="flowChartAlternateProcess">
            <a:avLst/>
          </a:prstGeom>
          <a:solidFill>
            <a:schemeClr val="bg2">
              <a:lumMod val="50000"/>
              <a:alpha val="44000"/>
            </a:schemeClr>
          </a:solidFill>
          <a:ln w="41275">
            <a:solidFill>
              <a:schemeClr val="tx2">
                <a:lumMod val="75000"/>
              </a:schemeClr>
            </a:solidFill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Современный дети порой не задумываются о распределении карманных расходов. Как научить детей финансовой грамотности для уверенного будущего? Это актуальный вопрос, на который у нас есть ответ.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2263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Заголовок 1"/>
          <p:cNvSpPr txBox="1"/>
          <p:nvPr/>
        </p:nvSpPr>
        <p:spPr>
          <a:xfrm>
            <a:off x="45719" y="0"/>
            <a:ext cx="121005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4400" b="1">
                <a:solidFill>
                  <a:srgbClr val="333F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Актуальность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6D473AF-04FD-4AE5-BBBA-2EE1F2A2792B}"/>
              </a:ext>
            </a:extLst>
          </p:cNvPr>
          <p:cNvSpPr/>
          <p:nvPr/>
        </p:nvSpPr>
        <p:spPr>
          <a:xfrm>
            <a:off x="800980" y="2202726"/>
            <a:ext cx="78928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ru-RU" dirty="0"/>
              <a:t>В современном мире копилки давно вышли из моды, но что если взглянуть на них по-новому? </a:t>
            </a:r>
          </a:p>
          <a:p>
            <a:pPr marL="285750" indent="-285750">
              <a:buBlip>
                <a:blip r:embed="rId2"/>
              </a:buBlip>
            </a:pPr>
            <a:r>
              <a:rPr lang="ru-RU" dirty="0"/>
              <a:t>Умная копилка — хороший подарок для детей и взрослых. Она позволяет следить за накоплениями, мотивирует к дисциплине, помогает с ранних лет освоить основы финансовой грамотности и подготовиться к взрослой жизни.</a:t>
            </a:r>
          </a:p>
          <a:p>
            <a:pPr marL="285750" indent="-285750">
              <a:buBlip>
                <a:blip r:embed="rId2"/>
              </a:buBlip>
            </a:pPr>
            <a:r>
              <a:rPr lang="ru-RU" dirty="0"/>
              <a:t>Для взрослых копилка может стать уникальным элементом интерьера, который удивит любого гостя.</a:t>
            </a:r>
          </a:p>
          <a:p>
            <a:pPr marL="285750" indent="-285750">
              <a:buBlip>
                <a:blip r:embed="rId2"/>
              </a:buBlip>
            </a:pPr>
            <a:r>
              <a:rPr lang="ru-RU" dirty="0"/>
              <a:t>Промышленные решения не всегда сочетают дизайн, функциональность и интегрированную среду, например, </a:t>
            </a:r>
            <a:r>
              <a:rPr lang="en-US" dirty="0"/>
              <a:t>IOT.</a:t>
            </a:r>
            <a:endParaRPr lang="ru-RU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11FE0803-0093-4AA6-B08A-EC08FD6ED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318" y="442339"/>
            <a:ext cx="2569491" cy="3191548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07DF84CC-F600-4A62-8D7B-FBE63A88D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935" y="3937246"/>
            <a:ext cx="2737874" cy="2737874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Заголовок 1"/>
          <p:cNvSpPr txBox="1"/>
          <p:nvPr/>
        </p:nvSpPr>
        <p:spPr>
          <a:xfrm>
            <a:off x="437727" y="67467"/>
            <a:ext cx="1210056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4400" b="1">
                <a:solidFill>
                  <a:srgbClr val="333F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Объект</a:t>
            </a:r>
            <a:r>
              <a:rPr dirty="0">
                <a:solidFill>
                  <a:schemeClr val="tx1"/>
                </a:solidFill>
              </a:rPr>
              <a:t> и </a:t>
            </a:r>
            <a:r>
              <a:rPr dirty="0" err="1">
                <a:solidFill>
                  <a:schemeClr val="tx1"/>
                </a:solidFill>
              </a:rPr>
              <a:t>предмет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исследования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8310C207-6CB4-0B1B-BDA7-0BA6C87F1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5" y="2029205"/>
            <a:ext cx="5629353" cy="3752902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DDAFB67-3FCC-46E1-BD25-57CCC3C4C00A}"/>
              </a:ext>
            </a:extLst>
          </p:cNvPr>
          <p:cNvSpPr/>
          <p:nvPr/>
        </p:nvSpPr>
        <p:spPr>
          <a:xfrm>
            <a:off x="5974080" y="117531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ru-RU" dirty="0"/>
              <a:t>Умная копилка, которая использует современные технологии для аналитики и мотивации пользователей.</a:t>
            </a:r>
            <a:endParaRPr lang="en-US" dirty="0"/>
          </a:p>
          <a:p>
            <a:pPr marL="285750" indent="-285750">
              <a:buBlip>
                <a:blip r:embed="rId3"/>
              </a:buBlip>
            </a:pPr>
            <a:r>
              <a:rPr lang="ru-RU" dirty="0"/>
              <a:t>Современные методы и технологии проектирования.</a:t>
            </a:r>
          </a:p>
          <a:p>
            <a:pPr marL="285750" indent="-285750">
              <a:buBlip>
                <a:blip r:embed="rId3"/>
              </a:buBlip>
            </a:pPr>
            <a:r>
              <a:rPr lang="ru-RU" dirty="0"/>
              <a:t>Способы эффективного взаимодействия с пользователем.</a:t>
            </a:r>
          </a:p>
          <a:p>
            <a:pPr marL="285750" indent="-285750">
              <a:buBlip>
                <a:blip r:embed="rId3"/>
              </a:buBlip>
            </a:pPr>
            <a:r>
              <a:rPr lang="ru-RU" dirty="0"/>
              <a:t>Потребность рынка в исследуемом продукте.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Заголовок 1"/>
          <p:cNvSpPr txBox="1"/>
          <p:nvPr/>
        </p:nvSpPr>
        <p:spPr>
          <a:xfrm>
            <a:off x="45719" y="0"/>
            <a:ext cx="1210056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4400" b="1">
                <a:solidFill>
                  <a:srgbClr val="333F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Цел</a:t>
            </a:r>
            <a:r>
              <a:rPr lang="ru-RU" dirty="0">
                <a:solidFill>
                  <a:schemeClr val="tx1"/>
                </a:solidFill>
              </a:rPr>
              <a:t>и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152124A-AE55-406D-A3C4-B23948785D0D}"/>
              </a:ext>
            </a:extLst>
          </p:cNvPr>
          <p:cNvSpPr/>
          <p:nvPr/>
        </p:nvSpPr>
        <p:spPr>
          <a:xfrm>
            <a:off x="1238376" y="1446895"/>
            <a:ext cx="83398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endParaRPr lang="ru-RU" dirty="0"/>
          </a:p>
          <a:p>
            <a:pPr marL="285750" indent="-285750">
              <a:buBlip>
                <a:blip r:embed="rId2"/>
              </a:buBlip>
            </a:pPr>
            <a:r>
              <a:rPr lang="ru-RU" dirty="0"/>
              <a:t>Разработать устройство и технологию его изготовления.</a:t>
            </a:r>
          </a:p>
          <a:p>
            <a:pPr marL="285750" indent="-285750">
              <a:buBlip>
                <a:blip r:embed="rId2"/>
              </a:buBlip>
            </a:pPr>
            <a:r>
              <a:rPr lang="ru-RU" dirty="0"/>
              <a:t>Продумать возможность промышленного производства.</a:t>
            </a:r>
          </a:p>
          <a:p>
            <a:pPr marL="285750" indent="-285750">
              <a:buBlip>
                <a:blip r:embed="rId2"/>
              </a:buBlip>
            </a:pPr>
            <a:r>
              <a:rPr lang="ru-RU" dirty="0"/>
              <a:t>Разработать макет устройства.</a:t>
            </a:r>
          </a:p>
          <a:p>
            <a:endParaRPr lang="ru-RU" dirty="0"/>
          </a:p>
        </p:txBody>
      </p:sp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A5EB3D72-7AAB-43F2-832B-81E202E34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916" y="3045555"/>
            <a:ext cx="6022902" cy="338518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/>
          <p:nvPr/>
        </p:nvSpPr>
        <p:spPr>
          <a:xfrm>
            <a:off x="45719" y="0"/>
            <a:ext cx="1210056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4400" b="1">
                <a:solidFill>
                  <a:srgbClr val="333F5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Задачи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6148" name="Picture 4" descr="Picture background">
            <a:extLst>
              <a:ext uri="{FF2B5EF4-FFF2-40B4-BE49-F238E27FC236}">
                <a16:creationId xmlns:a16="http://schemas.microsoft.com/office/drawing/2014/main" id="{9FC903F3-C818-21AC-7678-86772AB1C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414" y="1323115"/>
            <a:ext cx="2552699" cy="225587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7D0B7CC-51B2-453A-B099-1D73F25BB5A7}"/>
              </a:ext>
            </a:extLst>
          </p:cNvPr>
          <p:cNvSpPr/>
          <p:nvPr/>
        </p:nvSpPr>
        <p:spPr>
          <a:xfrm>
            <a:off x="679558" y="1439693"/>
            <a:ext cx="882436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endParaRPr lang="ru-RU" sz="2000" dirty="0"/>
          </a:p>
          <a:p>
            <a:pPr marL="285750" indent="-285750">
              <a:buBlip>
                <a:blip r:embed="rId3"/>
              </a:buBlip>
            </a:pPr>
            <a:r>
              <a:rPr lang="ru-RU" sz="2000" dirty="0"/>
              <a:t>Создать эстетически привлекательную копилку, которая гармонично вписывается в интерьер.</a:t>
            </a:r>
          </a:p>
          <a:p>
            <a:pPr marL="285750" indent="-285750">
              <a:buBlip>
                <a:blip r:embed="rId3"/>
              </a:buBlip>
            </a:pPr>
            <a:r>
              <a:rPr lang="ru-RU" sz="2000" dirty="0"/>
              <a:t>Обеспечить точный подсчет и учет всех монет, попадающих в копилку.</a:t>
            </a:r>
          </a:p>
          <a:p>
            <a:pPr marL="285750" indent="-285750">
              <a:buBlip>
                <a:blip r:embed="rId3"/>
              </a:buBlip>
            </a:pPr>
            <a:r>
              <a:rPr lang="ru-RU" sz="2000" dirty="0"/>
              <a:t>Обеспечить взаимодействие с пользователем через чат-бота и графическое приложение.</a:t>
            </a:r>
          </a:p>
          <a:p>
            <a:pPr marL="285750" indent="-285750">
              <a:buBlip>
                <a:blip r:embed="rId3"/>
              </a:buBlip>
            </a:pPr>
            <a:r>
              <a:rPr lang="ru-RU" sz="2000" dirty="0"/>
              <a:t>Реализовать совместимость с другими умными устройствами, возможность интеграции в систему умного дома.</a:t>
            </a:r>
          </a:p>
          <a:p>
            <a:pPr marL="285750" indent="-285750">
              <a:buBlip>
                <a:blip r:embed="rId3"/>
              </a:buBlip>
            </a:pPr>
            <a:r>
              <a:rPr lang="ru-RU" sz="2000" dirty="0"/>
              <a:t>Предоставить возможность модернизации устройства и софта.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2ADB10-3AFF-B1FF-CA42-A0C03A63446B}"/>
              </a:ext>
            </a:extLst>
          </p:cNvPr>
          <p:cNvSpPr txBox="1"/>
          <p:nvPr/>
        </p:nvSpPr>
        <p:spPr>
          <a:xfrm>
            <a:off x="819362" y="231703"/>
            <a:ext cx="7726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tx1"/>
                </a:solidFill>
              </a:rPr>
              <a:t>Ход решения кейса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46B936-F8C7-4349-BAD0-0EC485F1C7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 t="19160" r="11143" b="17223"/>
          <a:stretch/>
        </p:blipFill>
        <p:spPr>
          <a:xfrm>
            <a:off x="8182728" y="1054928"/>
            <a:ext cx="3630632" cy="2374072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61C70D4-7598-47B8-A37B-3E44F1E73381}"/>
              </a:ext>
            </a:extLst>
          </p:cNvPr>
          <p:cNvSpPr/>
          <p:nvPr/>
        </p:nvSpPr>
        <p:spPr>
          <a:xfrm>
            <a:off x="819362" y="1392383"/>
            <a:ext cx="83482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ru-RU" sz="2400" dirty="0"/>
              <a:t>Моделирование корпуса и деталей</a:t>
            </a:r>
          </a:p>
          <a:p>
            <a:pPr marL="285750" indent="-285750">
              <a:buBlip>
                <a:blip r:embed="rId3"/>
              </a:buBlip>
            </a:pPr>
            <a:r>
              <a:rPr lang="ru-RU" sz="2400" dirty="0"/>
              <a:t>Подбор материалов</a:t>
            </a:r>
          </a:p>
          <a:p>
            <a:pPr marL="285750" indent="-285750">
              <a:buBlip>
                <a:blip r:embed="rId3"/>
              </a:buBlip>
            </a:pPr>
            <a:r>
              <a:rPr lang="ru-RU" sz="2400" dirty="0"/>
              <a:t>Изготовление и сборка корпуса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D8226BD-495B-41CA-9256-B29418B24B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909" y="3766455"/>
            <a:ext cx="2081880" cy="2640037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5F50488-B412-4AF6-AA16-F4BE6B9E5B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4" y="3766455"/>
            <a:ext cx="3302441" cy="2644147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ABD0B66-2513-4D40-AD50-2F2BB8DE8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489" y="3766455"/>
            <a:ext cx="3511606" cy="2640038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8902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FDE99F-B4A5-467F-91F8-6BA158777E3E}"/>
              </a:ext>
            </a:extLst>
          </p:cNvPr>
          <p:cNvSpPr txBox="1"/>
          <p:nvPr/>
        </p:nvSpPr>
        <p:spPr>
          <a:xfrm>
            <a:off x="3144884" y="239485"/>
            <a:ext cx="7726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tx1"/>
                </a:solidFill>
              </a:rPr>
              <a:t>Аппаратная часть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5D6A45-BFBF-4A2D-B7B3-6E876616F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6" y="1542334"/>
            <a:ext cx="8447543" cy="5007942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Объект 37">
            <a:extLst>
              <a:ext uri="{FF2B5EF4-FFF2-40B4-BE49-F238E27FC236}">
                <a16:creationId xmlns:a16="http://schemas.microsoft.com/office/drawing/2014/main" id="{82D140D1-40C1-45A1-BF2A-571C61482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45672" y="4046305"/>
            <a:ext cx="2340002" cy="2340000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4F06EE-A6E1-4879-9C0B-5FA68CADD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1599" r="6867" b="1599"/>
          <a:stretch>
            <a:fillRect/>
          </a:stretch>
        </p:blipFill>
        <p:spPr bwMode="auto">
          <a:xfrm>
            <a:off x="9445672" y="1483635"/>
            <a:ext cx="2340002" cy="2340000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734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5941F2-F7F7-420D-859F-0D2DBCB1C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7253" y="1073352"/>
            <a:ext cx="6283231" cy="4714549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BA8558-1A29-4E15-A4A3-898478A9AB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0703" y="1074165"/>
            <a:ext cx="6284856" cy="4714549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5909899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Зеленый и желтый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368</TotalTime>
  <Words>381</Words>
  <Application>Microsoft Office PowerPoint</Application>
  <PresentationFormat>Широкоэкранный</PresentationFormat>
  <Paragraphs>55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Сектор</vt:lpstr>
      <vt:lpstr>Презентация PowerPoint</vt:lpstr>
      <vt:lpstr>    Проблема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Даниил Рязанов</cp:lastModifiedBy>
  <cp:revision>16</cp:revision>
  <dcterms:modified xsi:type="dcterms:W3CDTF">2025-02-07T05:37:03Z</dcterms:modified>
</cp:coreProperties>
</file>